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9" r:id="rId4"/>
    <p:sldId id="266" r:id="rId5"/>
    <p:sldId id="258" r:id="rId6"/>
    <p:sldId id="263" r:id="rId7"/>
    <p:sldId id="268" r:id="rId8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39A5-4E52-4F09-8FCC-B85D88542870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C3EC5-A986-4DC5-90A6-F4A8C8C8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8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3EC5-A986-4DC5-90A6-F4A8C8C802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1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3EC5-A986-4DC5-90A6-F4A8C8C802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1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4678-1502-43D0-A546-D7EFCD5B24C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AA97-EF70-4D82-8AEE-F113A576EF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6740" y="396256"/>
            <a:ext cx="4680520" cy="66247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При поступлении на государственную службу, при назначении на должность, при выполнении соответствующего рода служебных обязанностей, распоряжений руководства государственный служащий (работник) обязан заявить о наличии или возможности наличия у него какой-либо личной заинтересованности в решении деловых вопросов (наличие акций, </a:t>
            </a:r>
            <a:r>
              <a:rPr lang="ru-RU" sz="1400" spc="-20" dirty="0">
                <a:solidFill>
                  <a:schemeClr val="tx1"/>
                </a:solidFill>
                <a:latin typeface="Times New Roman"/>
                <a:ea typeface="Times New Roman"/>
              </a:rPr>
              <a:t>участие в деятельности, предложения о сотрудничестве, о </a:t>
            </a:r>
            <a:r>
              <a:rPr lang="ru-RU" sz="1400" spc="-2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работе), </a:t>
            </a:r>
            <a:r>
              <a:rPr lang="ru-RU" sz="1400" spc="-20" dirty="0">
                <a:solidFill>
                  <a:schemeClr val="tx1"/>
                </a:solidFill>
                <a:latin typeface="Times New Roman"/>
                <a:ea typeface="Times New Roman"/>
              </a:rPr>
              <a:t>т.е. </a:t>
            </a:r>
            <a:r>
              <a:rPr lang="ru-RU" sz="1400" b="1" spc="-20" dirty="0">
                <a:solidFill>
                  <a:schemeClr val="tx1"/>
                </a:solidFill>
                <a:latin typeface="Times New Roman"/>
                <a:ea typeface="Times New Roman"/>
              </a:rPr>
              <a:t>конфликте интересов</a:t>
            </a:r>
            <a:r>
              <a:rPr lang="ru-RU" sz="1400" spc="-2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001" y="501303"/>
            <a:ext cx="4464296" cy="66744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/>
                <a:ea typeface="Times New Roman"/>
              </a:rPr>
              <a:t>ПАМЯТКА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в помощь федеральным государственным служащим и работникам Вооруженных Сил Российской Федерации по формированию у них чувства неприятия  коррупции во всех ее формах и проявлениях и привития антикоррупционного типа поведения и навыков противодействия коррупции 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b="1" dirty="0"/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b="1" dirty="0"/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b="1" dirty="0"/>
              <a:t> 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pic>
        <p:nvPicPr>
          <p:cNvPr id="8" name="Picture 2" descr="D:\Рабочий стол\НР5\Визуализация\temp\111\Разное\АрмияРоссии.png"/>
          <p:cNvPicPr/>
          <p:nvPr/>
        </p:nvPicPr>
        <p:blipFill>
          <a:blip r:embed="rId3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741859" y="6228903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  <p:sp>
        <p:nvSpPr>
          <p:cNvPr id="6" name="Прямоугольник 5"/>
          <p:cNvSpPr/>
          <p:nvPr/>
        </p:nvSpPr>
        <p:spPr>
          <a:xfrm>
            <a:off x="5907428" y="3204567"/>
            <a:ext cx="419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Ziberova442\Desktop\Опять нормотворчество!!!\В работе\Неприятие\IMG-20180530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84" y="2628503"/>
            <a:ext cx="4536504" cy="35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17" y="3060551"/>
            <a:ext cx="4001208" cy="3295303"/>
          </a:xfrm>
          <a:prstGeom prst="rect">
            <a:avLst/>
          </a:prstGeom>
        </p:spPr>
      </p:pic>
      <p:pic>
        <p:nvPicPr>
          <p:cNvPr id="1026" name="Рисунок 2" descr="Описание: C:\Users\Paramonov426\Desktop\С флэшки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82" y="612279"/>
            <a:ext cx="68002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164" y="396255"/>
            <a:ext cx="4871935" cy="66555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государственных служащих (работников), связанные с предупреждением и противодействием коррупции: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Все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служащие (работники) вне зависимости от должности и стажа работы в органе военного управления в связи с исполнением своих функциональных обязанностей должны:</a:t>
            </a:r>
          </a:p>
          <a:p>
            <a:pPr indent="450215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принимать все необходимые меры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по предотвращению и урегулированию столкновения интересов;</a:t>
            </a:r>
          </a:p>
          <a:p>
            <a:pPr indent="450215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доводить до сведения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вышестоящего руководства информацию о любой коллизии интересов, как только государственному служащему (работнику) станет об этом известно;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Нравственным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долгом государственного служащего (работника) при конфликте интересов является: </a:t>
            </a:r>
          </a:p>
          <a:p>
            <a:pPr indent="450215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ответственно относиться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 к любому реальному или потенциальному столкновению интересов;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Надпись 2"/>
          <p:cNvSpPr txBox="1">
            <a:spLocks noChangeArrowheads="1"/>
          </p:cNvSpPr>
          <p:nvPr/>
        </p:nvSpPr>
        <p:spPr bwMode="auto">
          <a:xfrm>
            <a:off x="5706740" y="396255"/>
            <a:ext cx="4647768" cy="66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Bef>
                <a:spcPts val="0"/>
              </a:spcBef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Times New Roman"/>
                <a:ea typeface="Times New Roman"/>
              </a:rPr>
              <a:t>           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Times New Roman"/>
                <a:ea typeface="Times New Roman"/>
              </a:rPr>
              <a:t>подчиниться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любому окончательному решению, требующему разрешения конфликта интересов: отказаться от ведения дела или отказаться от возможной выгоды, породившей столкновение </a:t>
            </a:r>
            <a:r>
              <a:rPr lang="ru-RU" sz="1400" dirty="0" smtClean="0">
                <a:latin typeface="Times New Roman"/>
                <a:ea typeface="Times New Roman"/>
              </a:rPr>
              <a:t>интересов;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воздерживаться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совершения и (или) участия в совершении коррупционных правонарушений;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воздерживаться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поведения, которое может быть истолковано окружающими как готовность совершить или участвовать в совершении коррупционного правонарушения;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0556" y="2700511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D:\Рабочий стол\НР5\Визуализация\temp\111\Разное\АрмияРоссии.png"/>
          <p:cNvPicPr/>
          <p:nvPr/>
        </p:nvPicPr>
        <p:blipFill>
          <a:blip r:embed="rId3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744993" y="6339456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  <p:pic>
        <p:nvPicPr>
          <p:cNvPr id="8" name="Picture 3" descr="C:\Users\Ziberova442\Desktop\Опять нормотворчество!!!\В работе\Неприятие\IMG-20180530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15" y="602924"/>
            <a:ext cx="4303295" cy="31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Ziberova442\Desktop\Опять нормотворчество!!!\В работе\Неприятие\IMG-20180530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28704"/>
            <a:ext cx="43924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овет Черновые материалы\Фасад ГУК МО\01 001.jpg"/>
          <p:cNvPicPr/>
          <p:nvPr/>
        </p:nvPicPr>
        <p:blipFill>
          <a:blip r:embed="rId2" cstate="print"/>
          <a:srcRect l="4276" t="1649" r="32297"/>
          <a:stretch>
            <a:fillRect/>
          </a:stretch>
        </p:blipFill>
        <p:spPr bwMode="auto">
          <a:xfrm>
            <a:off x="450156" y="4192946"/>
            <a:ext cx="2984890" cy="1675917"/>
          </a:xfrm>
          <a:prstGeom prst="rect">
            <a:avLst/>
          </a:prstGeom>
          <a:noFill/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80" y="525554"/>
            <a:ext cx="763814" cy="70511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4338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74150" y="324247"/>
            <a:ext cx="4684518" cy="69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о фактах склонения к совершению коррупционных правонарушений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о ставшей известной информации о фактах совершения коррупционных правонарушений другими государственными служащими (работниками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федеральными законами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418708" y="324247"/>
            <a:ext cx="4896544" cy="69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и принципы поведения государственных служащих (работников), затрагивающие этику деловых отношений и направленные на формирование этичного, добросовестного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государственных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обмена деловыми подарками и знаками делового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Ziberova442\Desktop\Опять нормотворчество!!!\В работе\Неприятие\IMG-20180530-WA0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825495"/>
            <a:ext cx="4032448" cy="27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Ziberova442\Desktop\Опять нормотворчество!!!\В работе\Неприятие\IMG-20180530-WA0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6" y="1936431"/>
            <a:ext cx="4032448" cy="26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Рабочий стол\НР5\Визуализация\temp\111\Разное\АрмияРоссии.png"/>
          <p:cNvPicPr/>
          <p:nvPr/>
        </p:nvPicPr>
        <p:blipFill>
          <a:blip r:embed="rId6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527299" y="6516935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  <p:pic>
        <p:nvPicPr>
          <p:cNvPr id="17" name="Picture 2" descr="C:\Users\Ziberova442\Desktop\Опять нормотворчество!!!\В работе\Неприятие\IMG-20180530-WA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5178360"/>
            <a:ext cx="3744416" cy="13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iberova442\Desktop\Опять нормотворчество!!!\В работе\Неприятие\IMG-20180531-WA00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6" y="5229181"/>
            <a:ext cx="4338588" cy="19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0156" y="396255"/>
            <a:ext cx="4938268" cy="667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(работник)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осуждать и разоблачать любые виды коррупции и коррупционеров любого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C:\Users\РВВДКУ_8\Desktop\фото с диска антикоррупция\Фото РВВДКУ\Творческие работы РВВДКУ\Антонов А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620391"/>
            <a:ext cx="4320480" cy="5171177"/>
          </a:xfrm>
          <a:prstGeom prst="rect">
            <a:avLst/>
          </a:prstGeom>
          <a:noFill/>
        </p:spPr>
      </p:pic>
      <p:sp>
        <p:nvSpPr>
          <p:cNvPr id="1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706739" y="396255"/>
            <a:ext cx="4536503" cy="66744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опасной и широко распространенной формой проявления коррупции выступает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взяточничество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предупреждения действий коррупционного характера, в том числе провокации дачи взятки, в разговоре с представителями организаций и гражданами, чья выгода может зависеть от решений и действий государственных служащих и работников,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избегать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выражений и слов, которые могут восприниматься как просьба (намек)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даче взятки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низкий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заработной платы государственного служащего (работника) и нехватка денежных средств на реализацию тех или иных нужд;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желание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то или иное имущество, получить ту или иную услугу, отправиться в туристическую поездку;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Ziberova442\Desktop\Опять нормотворчество!!!\В работе\Неприятие\IMG-20180530-WA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044256"/>
            <a:ext cx="4176464" cy="24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Рабочий стол\НР5\Визуализация\temp\111\Разное\АрмияРоссии.png"/>
          <p:cNvPicPr/>
          <p:nvPr/>
        </p:nvPicPr>
        <p:blipFill>
          <a:blip r:embed="rId4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589123" y="6372737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3369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78149" y="180231"/>
            <a:ext cx="5184575" cy="7128792"/>
          </a:xfrm>
          <a:prstGeom prst="rect">
            <a:avLst/>
          </a:prstGeom>
          <a:solidFill>
            <a:srgbClr val="E5B8B7"/>
          </a:solidFill>
          <a:ln w="9525">
            <a:solidFill>
              <a:srgbClr val="D6E3B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отсутствие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 родственников государственного служащего (работника);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необходимость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детей государственного служащего (работника) в образовательное учреждение.</a:t>
            </a:r>
          </a:p>
          <a:p>
            <a:pPr>
              <a:spcBef>
                <a:spcPts val="0"/>
              </a:spcBef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(работниками) выражений:</a:t>
            </a:r>
          </a:p>
          <a:p>
            <a:pPr>
              <a:spcBef>
                <a:spcPts val="0"/>
              </a:spcBef>
            </a:pP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 </a:t>
            </a:r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трудно, но </a:t>
            </a: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можно»;</a:t>
            </a:r>
            <a:endParaRPr lang="ru-RU" sz="1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</a:t>
            </a:r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хлеб не </a:t>
            </a: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намажешь»;</a:t>
            </a:r>
            <a:endParaRPr lang="ru-RU" sz="1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«нужны </a:t>
            </a:r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веские </a:t>
            </a: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аргументы»</a:t>
            </a:r>
            <a:endParaRPr lang="ru-RU" sz="1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778748" y="180231"/>
            <a:ext cx="4608512" cy="7128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взяточничество предусмотрено Уголовным кодексом Российской Федерации (получение взятки - статья 290 УК РФ, дача взятки - статья 291 УК РФ, посредничество во взяточничестве - статья 291.1 УК РФ, мелкое взяточничество – статья 291.2 УК РФ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6180" y="3252598"/>
            <a:ext cx="4680520" cy="3469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Ziberova442\Desktop\Опять нормотворчество!!!\В работе\Неприятие\IMG-20180530-WA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12" y="4068663"/>
            <a:ext cx="3528392" cy="23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iberova442\Desktop\Опять нормотворчество!!!\В работе\Неприятие\IMG-20180531-WA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12" y="252239"/>
            <a:ext cx="3456384" cy="24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чий стол\НР5\Визуализация\temp\111\Разное\АрмияРоссии.png"/>
          <p:cNvPicPr/>
          <p:nvPr/>
        </p:nvPicPr>
        <p:blipFill>
          <a:blip r:embed="rId6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698355" y="6372737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овет Черновые материалы\Фасад ГУК МО\01 001.jpg"/>
          <p:cNvPicPr/>
          <p:nvPr/>
        </p:nvPicPr>
        <p:blipFill>
          <a:blip r:embed="rId2" cstate="print"/>
          <a:srcRect l="4276" t="1649" r="32297"/>
          <a:stretch>
            <a:fillRect/>
          </a:stretch>
        </p:blipFill>
        <p:spPr bwMode="auto">
          <a:xfrm>
            <a:off x="450156" y="4192946"/>
            <a:ext cx="2984890" cy="1675917"/>
          </a:xfrm>
          <a:prstGeom prst="rect">
            <a:avLst/>
          </a:prstGeom>
          <a:noFill/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80" y="525554"/>
            <a:ext cx="763814" cy="70511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362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77824" y="324247"/>
            <a:ext cx="4752851" cy="6746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относиться предметы, деньги, в том числе валюта, банковские чеки и ценные бумаги, изделия из драгоценных металлов и камней, автомашины, продукты питания, видеотехника, бытовые приборы и другие товары, квартиры, дачи, загородные дома, гаражи, земельные участки и другая недвижимость; услуги и выгоды - 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778748" y="324247"/>
            <a:ext cx="4536503" cy="6746478"/>
          </a:xfrm>
          <a:prstGeom prst="rect">
            <a:avLst/>
          </a:prstGeom>
          <a:solidFill>
            <a:srgbClr val="E5B8B7"/>
          </a:solidFill>
          <a:ln w="9525">
            <a:solidFill>
              <a:srgbClr val="D6E3B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трудно выявить взятку в завуалированной форме - оплата товаров, купленных по заниженной цене, покупка товаров по завышенной цене, заключение фиктивных трудовых договоров с выплатой зарплаты взяточнику, его родственникам, друзьям, получение льготного кредита, завышение гонораров за лекции, статьи, и книги, «случайный» выигрыш в казино, прощение долга, уменьшение арендной платы, процентных ставок по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кредиту.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Ziberova442\Desktop\Опять нормотворчество!!!\В работе\Неприятие\IMG-20180531-WA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2657609"/>
            <a:ext cx="4032448" cy="37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iberova442\Desktop\Опять нормотворчество!!!\В работе\Неприятие\IMG-20180531-WA0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4978165"/>
            <a:ext cx="4176464" cy="18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iberova442\Desktop\Опять нормотворчество!!!\В работе\Неприятие\IMG-20180531-WA00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525555"/>
            <a:ext cx="3672408" cy="21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чий стол\НР5\Визуализация\temp\111\Разное\АрмияРоссии.png"/>
          <p:cNvPicPr/>
          <p:nvPr/>
        </p:nvPicPr>
        <p:blipFill>
          <a:blip r:embed="rId7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734359" y="6372919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62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634733" y="252239"/>
            <a:ext cx="4523922" cy="6818486"/>
          </a:xfrm>
          <a:prstGeom prst="rect">
            <a:avLst/>
          </a:prstGeom>
          <a:solidFill>
            <a:srgbClr val="E5B8B7"/>
          </a:solidFill>
          <a:ln w="9525">
            <a:solidFill>
              <a:srgbClr val="D6E3B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22164" y="252239"/>
            <a:ext cx="4487286" cy="6818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Рабочий стол\НР5\Визуализация\temp\111\Разное\АрмияРоссии.png"/>
          <p:cNvPicPr/>
          <p:nvPr/>
        </p:nvPicPr>
        <p:blipFill>
          <a:blip r:embed="rId2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7518335" y="6104288"/>
            <a:ext cx="769298" cy="697918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  <p:pic>
        <p:nvPicPr>
          <p:cNvPr id="16" name="Picture 5" descr="C:\Users\Ziberova442\Desktop\Опять нормотворчество!!!\В работе\Неприятие\IMG-20180531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7" y="292621"/>
            <a:ext cx="3600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Фото РВВДКУ\Творческие работы РВВДКУ\IMG_0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58" y="612279"/>
            <a:ext cx="4248472" cy="53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iberova442\Desktop\Опять нормотворчество!!!\В работе\Неприятие\IMG-20180606-WA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5" y="2556495"/>
            <a:ext cx="4487286" cy="45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370</Words>
  <Application>Microsoft Office PowerPoint</Application>
  <PresentationFormat>Произвольный</PresentationFormat>
  <Paragraphs>134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ПАМЯТКА  в помощь федеральным государственным служащим и работникам Вооруженных Сил Российской Федерации по формированию у них чувства неприятия  коррупции во всех ее формах и проявлениях и привития антикоррупционного типа поведения и навыков противодействия коррупции                                 2018 г.     </vt:lpstr>
      <vt:lpstr>Презентация PowerPoint</vt:lpstr>
      <vt:lpstr> незамедлительно информировать о фактах склонения к совершению коррупционных правонарушений; незамедлительно информировать о ставшей известной информации о фактах совершения коррупционных правонарушений другими государственными служащими (работниками);                   соблюдать установленные федеральными законами ограничения и запреты;  </vt:lpstr>
      <vt:lpstr>Наиболее опасной и широко распространенной формой проявления коррупции выступает взяточничество.               С целью предупреждения действий коррупционного характера, в том числе провокации дачи взятки, в разговоре с представителями организаций и гражданами, чья выгода может зависеть от решений и действий государственных служащих и работников, следует избегать тем, выражений и слов, которые могут восприниматься как просьба (намек) о даче взятки:    низкий уровень заработной платы государственного служащего (работника) и нехватка денежных средств на реализацию тех или иных нужд;    желание приобрести то или иное имущество, получить ту или иную услугу, отправиться в туристическую поездку; </vt:lpstr>
      <vt:lpstr>Презентация PowerPoint</vt:lpstr>
      <vt:lpstr>             К взяткам могут относиться предметы, деньги, в том числе валюта, банковские чеки и ценные бумаги, изделия из драгоценных металлов и камней, автомашины, продукты питания, видеотехника, бытовые приборы и другие товары, квартиры, дачи, загородные дома, гаражи, земельные участки и другая недвижимость; услуги и выгоды - 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стоимости.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А М Я Т К А об ответственности должностных  лиц за неправомерное изъятие  командирами (начальниками)  у военнослужащих и других  подчиненных лиц  денежных средств                                    2017 г.</dc:title>
  <dc:creator>chernov117</dc:creator>
  <cp:lastModifiedBy>Никифоров Вадим Геннадьевич</cp:lastModifiedBy>
  <cp:revision>85</cp:revision>
  <cp:lastPrinted>2018-06-21T07:32:25Z</cp:lastPrinted>
  <dcterms:created xsi:type="dcterms:W3CDTF">2017-03-22T15:11:53Z</dcterms:created>
  <dcterms:modified xsi:type="dcterms:W3CDTF">2018-06-21T11:53:59Z</dcterms:modified>
</cp:coreProperties>
</file>